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5" r:id="rId3"/>
    <p:sldId id="266" r:id="rId4"/>
    <p:sldId id="296" r:id="rId5"/>
    <p:sldId id="308" r:id="rId6"/>
    <p:sldId id="26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DSV" initials="J" lastIdx="1" clrIdx="0">
    <p:extLst>
      <p:ext uri="{19B8F6BF-5375-455C-9EA6-DF929625EA0E}">
        <p15:presenceInfo xmlns:p15="http://schemas.microsoft.com/office/powerpoint/2012/main" userId="JDS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6" autoAdjust="0"/>
    <p:restoredTop sz="92779" autoAdjust="0"/>
  </p:normalViewPr>
  <p:slideViewPr>
    <p:cSldViewPr snapToGrid="0" snapToObjects="1">
      <p:cViewPr varScale="1">
        <p:scale>
          <a:sx n="114" d="100"/>
          <a:sy n="114" d="100"/>
        </p:scale>
        <p:origin x="480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249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C9697-E95F-2C4D-A634-B8C9218D8E98}" type="datetimeFigureOut">
              <a:rPr lang="es-ES" smtClean="0"/>
              <a:pPr/>
              <a:t>11/02/2016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695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463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ortadiil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937" y="-13751"/>
            <a:ext cx="9365760" cy="5143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14" y="2413129"/>
            <a:ext cx="5597771" cy="766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326977"/>
            <a:ext cx="6473092" cy="1102519"/>
          </a:xfrm>
          <a:effectLst/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435242"/>
            <a:ext cx="6473092" cy="71802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545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ortadiil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44"/>
            <a:ext cx="9143999" cy="50217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2686" y="2425216"/>
            <a:ext cx="8860895" cy="707880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s-ES_tradnl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Documento elaborado:</a:t>
            </a:r>
            <a:endParaRPr lang="es-ES_tradnl" sz="2000" b="1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s-ES_tradnl" sz="2000" b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rPr>
              <a:t>CGTI / UDPASG</a:t>
            </a:r>
            <a:endParaRPr lang="es-ES" sz="2000" b="1" kern="1200" baseline="30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54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i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/>
          <a:stretch/>
        </p:blipFill>
        <p:spPr>
          <a:xfrm>
            <a:off x="-50796" y="-1"/>
            <a:ext cx="9194796" cy="5143501"/>
          </a:xfrm>
          <a:prstGeom prst="rect">
            <a:avLst/>
          </a:prstGeom>
        </p:spPr>
      </p:pic>
      <p:pic>
        <p:nvPicPr>
          <p:cNvPr id="8" name="Imagen 7" descr="interio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81754"/>
            <a:ext cx="9144000" cy="466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3541" y="674075"/>
            <a:ext cx="6516074" cy="408691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1200151"/>
            <a:ext cx="6535615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18418"/>
            <a:ext cx="2133600" cy="273844"/>
          </a:xfrm>
        </p:spPr>
        <p:txBody>
          <a:bodyPr/>
          <a:lstStyle>
            <a:lvl1pPr>
              <a:defRPr sz="900">
                <a:solidFill>
                  <a:schemeClr val="bg1">
                    <a:alpha val="42000"/>
                  </a:schemeClr>
                </a:solidFill>
              </a:defRPr>
            </a:lvl1pPr>
          </a:lstStyle>
          <a:p>
            <a:fld id="{D0198967-9CD8-9847-BA0D-40D44DA65902}" type="datetimeFigureOut">
              <a:rPr lang="es-ES" smtClean="0"/>
              <a:pPr/>
              <a:t>11/02/2016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18418"/>
            <a:ext cx="2133600" cy="273844"/>
          </a:xfrm>
        </p:spPr>
        <p:txBody>
          <a:bodyPr/>
          <a:lstStyle>
            <a:lvl1pPr>
              <a:defRPr sz="900">
                <a:solidFill>
                  <a:schemeClr val="bg1">
                    <a:alpha val="42000"/>
                  </a:schemeClr>
                </a:solidFill>
              </a:defRPr>
            </a:lvl1pPr>
          </a:lstStyle>
          <a:p>
            <a:fld id="{48336F8C-7F43-7A41-9E1A-DB55A98225B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999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io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/>
          <a:stretch/>
        </p:blipFill>
        <p:spPr>
          <a:xfrm>
            <a:off x="-50796" y="-1"/>
            <a:ext cx="9194796" cy="5143501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967-9CD8-9847-BA0D-40D44DA65902}" type="datetimeFigureOut">
              <a:rPr lang="es-ES" smtClean="0"/>
              <a:pPr/>
              <a:t>11/02/2016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F8C-7F43-7A41-9E1A-DB55A98225B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Imagen 5" descr="fond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8706" y="283882"/>
            <a:ext cx="9577294" cy="4816989"/>
          </a:xfrm>
          <a:prstGeom prst="rect">
            <a:avLst/>
          </a:prstGeom>
        </p:spPr>
      </p:pic>
      <p:pic>
        <p:nvPicPr>
          <p:cNvPr id="8" name="Imagen 7" descr="interior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81754"/>
            <a:ext cx="9144000" cy="46663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199" y="674075"/>
            <a:ext cx="8550031" cy="408691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595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io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/>
          <a:stretch/>
        </p:blipFill>
        <p:spPr>
          <a:xfrm>
            <a:off x="-50796" y="-1"/>
            <a:ext cx="9194796" cy="5143501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967-9CD8-9847-BA0D-40D44DA65902}" type="datetimeFigureOut">
              <a:rPr lang="es-ES" smtClean="0"/>
              <a:pPr/>
              <a:t>11/02/2016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F8C-7F43-7A41-9E1A-DB55A98225B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Imagen 5" descr="fond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8706" y="283882"/>
            <a:ext cx="9577294" cy="4816989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199" y="674075"/>
            <a:ext cx="8550031" cy="408691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2" name="Rectángulo 1"/>
          <p:cNvSpPr/>
          <p:nvPr userDrawn="1"/>
        </p:nvSpPr>
        <p:spPr>
          <a:xfrm>
            <a:off x="0" y="4257095"/>
            <a:ext cx="9144000" cy="8864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307647" y="4435242"/>
            <a:ext cx="7805981" cy="508783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2540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07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i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/>
          <a:stretch/>
        </p:blipFill>
        <p:spPr>
          <a:xfrm>
            <a:off x="-50796" y="-1"/>
            <a:ext cx="9194796" cy="51435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478692"/>
            <a:ext cx="9144000" cy="46648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 descr="interio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796" y="4681754"/>
            <a:ext cx="9194796" cy="466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74075"/>
            <a:ext cx="8550031" cy="408691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6384" y="1200151"/>
            <a:ext cx="2627924" cy="3394472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18418"/>
            <a:ext cx="2133600" cy="273844"/>
          </a:xfrm>
        </p:spPr>
        <p:txBody>
          <a:bodyPr/>
          <a:lstStyle>
            <a:lvl1pPr>
              <a:defRPr sz="900">
                <a:solidFill>
                  <a:schemeClr val="bg1">
                    <a:alpha val="42000"/>
                  </a:schemeClr>
                </a:solidFill>
              </a:defRPr>
            </a:lvl1pPr>
          </a:lstStyle>
          <a:p>
            <a:fld id="{D0198967-9CD8-9847-BA0D-40D44DA65902}" type="datetimeFigureOut">
              <a:rPr lang="es-ES" smtClean="0"/>
              <a:pPr/>
              <a:t>11/02/2016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18418"/>
            <a:ext cx="2133600" cy="273844"/>
          </a:xfrm>
        </p:spPr>
        <p:txBody>
          <a:bodyPr/>
          <a:lstStyle>
            <a:lvl1pPr>
              <a:defRPr sz="900">
                <a:solidFill>
                  <a:schemeClr val="bg1">
                    <a:alpha val="42000"/>
                  </a:schemeClr>
                </a:solidFill>
              </a:defRPr>
            </a:lvl1pPr>
          </a:lstStyle>
          <a:p>
            <a:fld id="{48336F8C-7F43-7A41-9E1A-DB55A98225B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93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ortadiil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76540"/>
            <a:ext cx="9188823" cy="18669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FFFFFF"/>
                </a:solidFill>
                <a:effectLst>
                  <a:outerShdw dist="88900" dir="2700000" algn="tl" rotWithShape="0">
                    <a:schemeClr val="tx2">
                      <a:lumMod val="50000"/>
                      <a:alpha val="95000"/>
                    </a:scheme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3539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i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/>
          <a:stretch/>
        </p:blipFill>
        <p:spPr>
          <a:xfrm>
            <a:off x="-50796" y="-1"/>
            <a:ext cx="9194796" cy="5143501"/>
          </a:xfrm>
          <a:prstGeom prst="rect">
            <a:avLst/>
          </a:prstGeom>
        </p:spPr>
      </p:pic>
      <p:pic>
        <p:nvPicPr>
          <p:cNvPr id="9" name="Imagen 8" descr="interio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796" y="4681754"/>
            <a:ext cx="9194796" cy="466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58" y="742462"/>
            <a:ext cx="6707342" cy="24758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84385" y="1200151"/>
            <a:ext cx="3448538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8313" y="1200151"/>
            <a:ext cx="3448538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08649"/>
            <a:ext cx="2133600" cy="273844"/>
          </a:xfrm>
        </p:spPr>
        <p:txBody>
          <a:bodyPr/>
          <a:lstStyle>
            <a:lvl1pPr>
              <a:defRPr sz="900">
                <a:solidFill>
                  <a:srgbClr val="FFFFFF">
                    <a:alpha val="34000"/>
                  </a:srgbClr>
                </a:solidFill>
              </a:defRPr>
            </a:lvl1pPr>
          </a:lstStyle>
          <a:p>
            <a:fld id="{D0198967-9CD8-9847-BA0D-40D44DA65902}" type="datetimeFigureOut">
              <a:rPr lang="es-ES" smtClean="0"/>
              <a:pPr/>
              <a:t>11/02/2016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08649"/>
            <a:ext cx="2133600" cy="273844"/>
          </a:xfrm>
        </p:spPr>
        <p:txBody>
          <a:bodyPr/>
          <a:lstStyle>
            <a:lvl1pPr>
              <a:defRPr sz="900">
                <a:solidFill>
                  <a:srgbClr val="FFFFFF">
                    <a:alpha val="34000"/>
                  </a:srgbClr>
                </a:solidFill>
              </a:defRPr>
            </a:lvl1pPr>
          </a:lstStyle>
          <a:p>
            <a:fld id="{48336F8C-7F43-7A41-9E1A-DB55A98225B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42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i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/>
          <a:stretch/>
        </p:blipFill>
        <p:spPr>
          <a:xfrm>
            <a:off x="-50796" y="-1"/>
            <a:ext cx="9194796" cy="5143501"/>
          </a:xfrm>
          <a:prstGeom prst="rect">
            <a:avLst/>
          </a:prstGeom>
        </p:spPr>
      </p:pic>
      <p:pic>
        <p:nvPicPr>
          <p:cNvPr id="11" name="Imagen 10" descr="interio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796" y="4681754"/>
            <a:ext cx="9194796" cy="466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385" y="654537"/>
            <a:ext cx="7229230" cy="408691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72174" y="1444405"/>
            <a:ext cx="3352702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72174" y="2207846"/>
            <a:ext cx="3352702" cy="23867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832595" y="1444405"/>
            <a:ext cx="335402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832595" y="2207846"/>
            <a:ext cx="3354020" cy="23867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18418"/>
            <a:ext cx="2133600" cy="273844"/>
          </a:xfrm>
        </p:spPr>
        <p:txBody>
          <a:bodyPr/>
          <a:lstStyle>
            <a:lvl1pPr>
              <a:defRPr sz="900">
                <a:solidFill>
                  <a:srgbClr val="FFFFFF">
                    <a:alpha val="47000"/>
                  </a:srgbClr>
                </a:solidFill>
              </a:defRPr>
            </a:lvl1pPr>
          </a:lstStyle>
          <a:p>
            <a:fld id="{D0198967-9CD8-9847-BA0D-40D44DA65902}" type="datetimeFigureOut">
              <a:rPr lang="es-ES" smtClean="0"/>
              <a:pPr/>
              <a:t>11/02/2016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18418"/>
            <a:ext cx="2133600" cy="273844"/>
          </a:xfrm>
        </p:spPr>
        <p:txBody>
          <a:bodyPr/>
          <a:lstStyle>
            <a:lvl1pPr>
              <a:defRPr sz="900">
                <a:solidFill>
                  <a:srgbClr val="FFFFFF">
                    <a:alpha val="47000"/>
                  </a:srgbClr>
                </a:solidFill>
              </a:defRPr>
            </a:lvl1pPr>
          </a:lstStyle>
          <a:p>
            <a:fld id="{48336F8C-7F43-7A41-9E1A-DB55A98225B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100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i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/>
          <a:stretch/>
        </p:blipFill>
        <p:spPr>
          <a:xfrm>
            <a:off x="-50796" y="-1"/>
            <a:ext cx="9194796" cy="5143501"/>
          </a:xfrm>
          <a:prstGeom prst="rect">
            <a:avLst/>
          </a:prstGeom>
        </p:spPr>
      </p:pic>
      <p:pic>
        <p:nvPicPr>
          <p:cNvPr id="7" name="Imagen 6" descr="interio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796" y="4681754"/>
            <a:ext cx="9194796" cy="466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615" y="713154"/>
            <a:ext cx="7375770" cy="35007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18418"/>
            <a:ext cx="2133600" cy="273844"/>
          </a:xfrm>
        </p:spPr>
        <p:txBody>
          <a:bodyPr/>
          <a:lstStyle>
            <a:lvl1pPr>
              <a:defRPr sz="1000">
                <a:solidFill>
                  <a:srgbClr val="FFFFFF">
                    <a:alpha val="43000"/>
                  </a:srgbClr>
                </a:solidFill>
              </a:defRPr>
            </a:lvl1pPr>
          </a:lstStyle>
          <a:p>
            <a:fld id="{D0198967-9CD8-9847-BA0D-40D44DA65902}" type="datetimeFigureOut">
              <a:rPr lang="es-ES" smtClean="0"/>
              <a:pPr/>
              <a:t>11/02/2016</a:t>
            </a:fld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18418"/>
            <a:ext cx="2133600" cy="273844"/>
          </a:xfrm>
        </p:spPr>
        <p:txBody>
          <a:bodyPr/>
          <a:lstStyle>
            <a:lvl1pPr>
              <a:defRPr sz="1000">
                <a:solidFill>
                  <a:srgbClr val="FFFFFF">
                    <a:alpha val="43000"/>
                  </a:srgbClr>
                </a:solidFill>
              </a:defRPr>
            </a:lvl1pPr>
          </a:lstStyle>
          <a:p>
            <a:fld id="{48336F8C-7F43-7A41-9E1A-DB55A98225B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07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8967-9CD8-9847-BA0D-40D44DA65902}" type="datetimeFigureOut">
              <a:rPr lang="es-ES" smtClean="0"/>
              <a:pPr/>
              <a:t>11/02/2016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6F8C-7F43-7A41-9E1A-DB55A98225B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888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404040"/>
          </a:solidFill>
          <a:effectLst>
            <a:outerShdw dist="38100" dir="2700000" algn="tl" rotWithShape="0">
              <a:schemeClr val="bg1">
                <a:alpha val="9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w.siiau.udg.mx:8181/Portal/login.x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@cgti.udg.m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6948" y="3914005"/>
            <a:ext cx="6473092" cy="490376"/>
          </a:xfrm>
        </p:spPr>
        <p:txBody>
          <a:bodyPr/>
          <a:lstStyle/>
          <a:p>
            <a:r>
              <a:rPr lang="es-ES" b="1" dirty="0" smtClean="0"/>
              <a:t>Guía para el Sistema Entrega-Recepción</a:t>
            </a:r>
            <a:endParaRPr lang="es-ES" sz="1800" b="1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25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457199" y="590951"/>
            <a:ext cx="8550031" cy="408691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1F497D"/>
                </a:solidFill>
                <a:effectLst/>
                <a:latin typeface="Arial"/>
                <a:ea typeface="MS Mincho"/>
                <a:cs typeface="Times New Roman"/>
              </a:rPr>
              <a:t> </a:t>
            </a:r>
            <a:r>
              <a:rPr lang="es-MX" sz="2200" dirty="0" smtClean="0">
                <a:solidFill>
                  <a:srgbClr val="1F497D"/>
                </a:solidFill>
                <a:effectLst/>
                <a:latin typeface="Arial"/>
                <a:ea typeface="MS Mincho"/>
                <a:cs typeface="Times New Roman"/>
              </a:rPr>
              <a:t>1. Objetivo, requerimiento e ingreso al Sistema</a:t>
            </a:r>
            <a:endParaRPr lang="es-MX" sz="2200" dirty="0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325577" y="4420668"/>
            <a:ext cx="7805981" cy="508783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s-MX" dirty="0" smtClean="0"/>
              <a:t>Ingrese a la dirección Web del Sistema.</a:t>
            </a:r>
          </a:p>
          <a:p>
            <a:pPr marL="342900" indent="-342900">
              <a:buAutoNum type="arabicParenR"/>
            </a:pP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461430" y="978169"/>
            <a:ext cx="80998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       </a:t>
            </a:r>
          </a:p>
          <a:p>
            <a:r>
              <a:rPr lang="es-ES" sz="1400" u="sng" dirty="0" smtClean="0"/>
              <a:t>OBJETIVO</a:t>
            </a:r>
          </a:p>
          <a:p>
            <a:pPr marL="176213" lvl="0"/>
            <a:r>
              <a:rPr lang="es-MX" sz="1400" dirty="0" smtClean="0"/>
              <a:t>Automatizar y dar seguimiento al proceso de Entregas Recepción de la Red Universitaria, con transparencia y trazabilidad, optimizando así los tiempos en la entrega y validación de información.</a:t>
            </a:r>
          </a:p>
          <a:p>
            <a:pPr marL="176213"/>
            <a:endParaRPr lang="es-ES" sz="1400" dirty="0"/>
          </a:p>
          <a:p>
            <a:r>
              <a:rPr lang="es-ES" sz="1400" dirty="0" smtClean="0"/>
              <a:t>  </a:t>
            </a:r>
            <a:r>
              <a:rPr lang="es-ES" sz="1400" u="sng" dirty="0" smtClean="0"/>
              <a:t>REQUERIMIENTOS</a:t>
            </a:r>
            <a:endParaRPr lang="es-ES" sz="1400" u="sng" dirty="0"/>
          </a:p>
          <a:p>
            <a:pPr marL="442913" indent="-349250" defTabSz="534988">
              <a:buFont typeface="Arial" panose="020B0604020202020204" pitchFamily="34" charset="0"/>
              <a:buChar char="•"/>
            </a:pPr>
            <a:r>
              <a:rPr lang="es-ES" sz="1400" dirty="0" smtClean="0"/>
              <a:t>ID </a:t>
            </a:r>
            <a:r>
              <a:rPr lang="es-ES" sz="1400" dirty="0"/>
              <a:t>y contraseña asignado por el administrador del S</a:t>
            </a:r>
            <a:r>
              <a:rPr lang="es-ES" sz="1400" dirty="0" smtClean="0"/>
              <a:t>istema</a:t>
            </a:r>
            <a:endParaRPr lang="es-ES" sz="1400" dirty="0"/>
          </a:p>
          <a:p>
            <a:pPr marL="442913" indent="-349250" defTabSz="534988">
              <a:buFont typeface="Arial" panose="020B0604020202020204" pitchFamily="34" charset="0"/>
              <a:buChar char="•"/>
            </a:pPr>
            <a:r>
              <a:rPr lang="es-ES" sz="1400" dirty="0" smtClean="0"/>
              <a:t>Navegador Firefox</a:t>
            </a:r>
          </a:p>
          <a:p>
            <a:endParaRPr lang="es-ES" sz="1400" dirty="0" smtClean="0"/>
          </a:p>
          <a:p>
            <a:r>
              <a:rPr lang="es-ES" sz="1400" dirty="0" smtClean="0"/>
              <a:t>   </a:t>
            </a:r>
            <a:r>
              <a:rPr lang="es-ES" sz="1400" u="sng" dirty="0" smtClean="0"/>
              <a:t>INGRESO </a:t>
            </a:r>
            <a:r>
              <a:rPr lang="es-ES" sz="1400" u="sng" dirty="0"/>
              <a:t>AL </a:t>
            </a:r>
            <a:r>
              <a:rPr lang="es-ES" sz="1400" u="sng" dirty="0" smtClean="0"/>
              <a:t>SISTEMA</a:t>
            </a:r>
          </a:p>
          <a:p>
            <a:endParaRPr lang="es-ES" sz="1400" u="sng" dirty="0" smtClean="0"/>
          </a:p>
          <a:p>
            <a:r>
              <a:rPr lang="es-MX" sz="1400" dirty="0"/>
              <a:t> </a:t>
            </a:r>
            <a:r>
              <a:rPr lang="es-MX" sz="1400" u="sng" dirty="0">
                <a:hlinkClick r:id="rId2"/>
              </a:rPr>
              <a:t>https://</a:t>
            </a:r>
            <a:r>
              <a:rPr lang="es-MX" sz="1400" u="sng" dirty="0" smtClean="0">
                <a:hlinkClick r:id="rId2"/>
              </a:rPr>
              <a:t>mw.siiau.udg.mx:8181/Portal/login.xhtml</a:t>
            </a:r>
            <a:endParaRPr lang="es-ES" sz="1400" u="sng" dirty="0" smtClean="0"/>
          </a:p>
          <a:p>
            <a:endParaRPr lang="es-ES" sz="1400" dirty="0" smtClean="0"/>
          </a:p>
          <a:p>
            <a:endParaRPr lang="es-ES" sz="1400" u="sng" dirty="0" smtClean="0"/>
          </a:p>
          <a:p>
            <a:endParaRPr lang="es-ES" sz="1200" u="sng" dirty="0"/>
          </a:p>
        </p:txBody>
      </p:sp>
      <p:grpSp>
        <p:nvGrpSpPr>
          <p:cNvPr id="6" name="Grupo 5"/>
          <p:cNvGrpSpPr/>
          <p:nvPr/>
        </p:nvGrpSpPr>
        <p:grpSpPr>
          <a:xfrm>
            <a:off x="4423208" y="3299128"/>
            <a:ext cx="1792829" cy="417512"/>
            <a:chOff x="5386427" y="2918600"/>
            <a:chExt cx="1792829" cy="417512"/>
          </a:xfrm>
        </p:grpSpPr>
        <p:cxnSp>
          <p:nvCxnSpPr>
            <p:cNvPr id="13" name="21 Conector recto de flecha"/>
            <p:cNvCxnSpPr>
              <a:stCxn id="15" idx="1"/>
            </p:cNvCxnSpPr>
            <p:nvPr/>
          </p:nvCxnSpPr>
          <p:spPr>
            <a:xfrm flipH="1">
              <a:off x="5386427" y="3127356"/>
              <a:ext cx="1375317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744" y="2918600"/>
              <a:ext cx="417512" cy="41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11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80" y="2643087"/>
            <a:ext cx="8063739" cy="8484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411" y="891118"/>
            <a:ext cx="2951588" cy="144749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7647" y="4296980"/>
            <a:ext cx="8651626" cy="846520"/>
          </a:xfrm>
        </p:spPr>
        <p:txBody>
          <a:bodyPr/>
          <a:lstStyle/>
          <a:p>
            <a:pPr lvl="0"/>
            <a:r>
              <a:rPr lang="es-ES_tradnl" sz="130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MS Mincho"/>
                <a:cs typeface="Times New Roman"/>
              </a:rPr>
              <a:t>1)   Teclee </a:t>
            </a:r>
            <a:r>
              <a:rPr lang="es-ES_tradnl" sz="1300" kern="0" dirty="0">
                <a:solidFill>
                  <a:schemeClr val="tx2">
                    <a:lumMod val="75000"/>
                  </a:schemeClr>
                </a:solidFill>
                <a:latin typeface="Arial"/>
                <a:ea typeface="MS Mincho"/>
                <a:cs typeface="Times New Roman"/>
              </a:rPr>
              <a:t>su </a:t>
            </a:r>
            <a:r>
              <a:rPr lang="es-ES_tradnl" sz="130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MS Mincho"/>
                <a:cs typeface="Times New Roman"/>
              </a:rPr>
              <a:t>Usuario </a:t>
            </a:r>
            <a:r>
              <a:rPr lang="es-ES_tradnl" sz="1300" kern="0" dirty="0">
                <a:solidFill>
                  <a:schemeClr val="tx2">
                    <a:lumMod val="75000"/>
                  </a:schemeClr>
                </a:solidFill>
                <a:latin typeface="Arial"/>
                <a:ea typeface="MS Mincho"/>
                <a:cs typeface="Times New Roman"/>
              </a:rPr>
              <a:t>y </a:t>
            </a:r>
            <a:r>
              <a:rPr lang="es-ES_tradnl" sz="130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MS Mincho"/>
                <a:cs typeface="Times New Roman"/>
              </a:rPr>
              <a:t>Contraseña.</a:t>
            </a:r>
          </a:p>
          <a:p>
            <a:pPr marL="342900" lvl="0" indent="-342900">
              <a:buAutoNum type="arabicParenR" startAt="2"/>
            </a:pPr>
            <a:r>
              <a:rPr lang="es-ES_tradnl" sz="130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MS Mincho"/>
                <a:cs typeface="Times New Roman"/>
              </a:rPr>
              <a:t>De clic </a:t>
            </a:r>
            <a:r>
              <a:rPr lang="es-ES_tradnl" sz="1300" kern="0" dirty="0">
                <a:solidFill>
                  <a:schemeClr val="tx2">
                    <a:lumMod val="75000"/>
                  </a:schemeClr>
                </a:solidFill>
                <a:latin typeface="Arial"/>
                <a:ea typeface="MS Mincho"/>
                <a:cs typeface="Times New Roman"/>
              </a:rPr>
              <a:t>en </a:t>
            </a:r>
            <a:r>
              <a:rPr lang="es-ES_tradnl" sz="130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MS Mincho"/>
                <a:cs typeface="Times New Roman"/>
              </a:rPr>
              <a:t>“Aceptar”, para ingresar al Sistema.</a:t>
            </a:r>
          </a:p>
          <a:p>
            <a:pPr marL="342900" lvl="0" indent="-342900">
              <a:buAutoNum type="arabicParenR" startAt="2"/>
            </a:pPr>
            <a:r>
              <a:rPr lang="es-ES_tradnl" sz="130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MS Mincho"/>
                <a:cs typeface="Times New Roman"/>
              </a:rPr>
              <a:t>Seleccione la opción de “Sistema Entrega-Recepción”.</a:t>
            </a:r>
          </a:p>
          <a:p>
            <a:pPr marL="342900" lvl="0" indent="-342900">
              <a:buAutoNum type="arabicParenR" startAt="2"/>
            </a:pPr>
            <a:endParaRPr lang="es-ES_tradnl" sz="1300" kern="0" dirty="0" smtClean="0">
              <a:solidFill>
                <a:schemeClr val="tx2">
                  <a:lumMod val="75000"/>
                </a:schemeClr>
              </a:solidFill>
              <a:latin typeface="Arial"/>
              <a:ea typeface="MS Mincho"/>
              <a:cs typeface="Times New Roman"/>
            </a:endParaRPr>
          </a:p>
          <a:p>
            <a:pPr marL="342900" lvl="0" indent="-342900">
              <a:buAutoNum type="arabicParenR" startAt="2"/>
            </a:pPr>
            <a:endParaRPr lang="es-ES_tradnl" sz="1300" kern="0" dirty="0" smtClean="0">
              <a:solidFill>
                <a:schemeClr val="tx2">
                  <a:lumMod val="75000"/>
                </a:schemeClr>
              </a:solidFill>
              <a:latin typeface="Arial"/>
              <a:ea typeface="MS Mincho"/>
              <a:cs typeface="Times New Roman"/>
            </a:endParaRPr>
          </a:p>
          <a:p>
            <a:pPr marL="228600" lvl="0" indent="-228600">
              <a:buAutoNum type="arabicParenR" startAt="2"/>
            </a:pPr>
            <a:endParaRPr lang="es-MX" sz="1200" b="0" kern="0" dirty="0">
              <a:solidFill>
                <a:schemeClr val="tx2">
                  <a:lumMod val="75000"/>
                </a:schemeClr>
              </a:solidFill>
              <a:latin typeface="Cambria"/>
              <a:ea typeface="MS Mincho"/>
              <a:cs typeface="Times New Roman"/>
            </a:endParaRPr>
          </a:p>
          <a:p>
            <a:endParaRPr lang="es-MX" dirty="0"/>
          </a:p>
        </p:txBody>
      </p:sp>
      <p:cxnSp>
        <p:nvCxnSpPr>
          <p:cNvPr id="15" name="21 Conector recto de flecha"/>
          <p:cNvCxnSpPr/>
          <p:nvPr/>
        </p:nvCxnSpPr>
        <p:spPr>
          <a:xfrm>
            <a:off x="2405250" y="1985601"/>
            <a:ext cx="550382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14 Conector recto de flecha"/>
          <p:cNvCxnSpPr/>
          <p:nvPr/>
        </p:nvCxnSpPr>
        <p:spPr>
          <a:xfrm flipH="1">
            <a:off x="6233725" y="1511033"/>
            <a:ext cx="508815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3" name="22 Imagen" descr="C:\Documents and Settings\2206021\Configuración local\Temp\Rar$DI00.047\num_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010" y="1787593"/>
            <a:ext cx="3962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540" y="1293041"/>
            <a:ext cx="4175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609599" y="648675"/>
            <a:ext cx="8550031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effectLst>
                  <a:outerShdw dist="38100" dir="2700000" algn="tl" rotWithShape="0">
                    <a:schemeClr val="bg1">
                      <a:alpha val="9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dirty="0" smtClean="0">
                <a:solidFill>
                  <a:srgbClr val="1F497D"/>
                </a:solidFill>
                <a:effectLst/>
                <a:latin typeface="Arial"/>
                <a:ea typeface="MS Mincho"/>
                <a:cs typeface="Times New Roman"/>
              </a:rPr>
              <a:t> 2.- Autenticación</a:t>
            </a:r>
            <a:endParaRPr lang="es-MX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834" y="3720792"/>
            <a:ext cx="400658" cy="40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brir llave 15"/>
          <p:cNvSpPr/>
          <p:nvPr/>
        </p:nvSpPr>
        <p:spPr>
          <a:xfrm flipH="1">
            <a:off x="6068988" y="1230286"/>
            <a:ext cx="106684" cy="551394"/>
          </a:xfrm>
          <a:prstGeom prst="leftBrace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21 Conector recto de flecha"/>
          <p:cNvCxnSpPr>
            <a:stCxn id="13" idx="0"/>
            <a:endCxn id="5" idx="2"/>
          </p:cNvCxnSpPr>
          <p:nvPr/>
        </p:nvCxnSpPr>
        <p:spPr>
          <a:xfrm flipH="1" flipV="1">
            <a:off x="4574250" y="3491561"/>
            <a:ext cx="1913" cy="22923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739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582" y="4291221"/>
            <a:ext cx="8382658" cy="839354"/>
          </a:xfrm>
        </p:spPr>
        <p:txBody>
          <a:bodyPr/>
          <a:lstStyle/>
          <a:p>
            <a:r>
              <a:rPr lang="es-MX" dirty="0" smtClean="0"/>
              <a:t>1</a:t>
            </a:r>
            <a:r>
              <a:rPr lang="es-MX" dirty="0"/>
              <a:t>) Dentro del S</a:t>
            </a:r>
            <a:r>
              <a:rPr lang="es-MX" dirty="0" smtClean="0"/>
              <a:t>istema Entrega- </a:t>
            </a:r>
            <a:r>
              <a:rPr lang="es-MX" dirty="0"/>
              <a:t>Recepción y con el rol de </a:t>
            </a:r>
            <a:r>
              <a:rPr lang="es-MX" dirty="0" smtClean="0"/>
              <a:t>usuario,  </a:t>
            </a:r>
            <a:r>
              <a:rPr lang="es-MX" dirty="0"/>
              <a:t>seleccione la opción de </a:t>
            </a:r>
            <a:r>
              <a:rPr lang="es-MX" dirty="0" smtClean="0"/>
              <a:t>“seguimiento”.</a:t>
            </a:r>
            <a:endParaRPr lang="es-MX" dirty="0"/>
          </a:p>
          <a:p>
            <a:endParaRPr lang="es-MX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937172" y="991627"/>
            <a:ext cx="2474210" cy="408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effectLst>
                  <a:outerShdw dist="38100" dir="2700000" algn="tl" rotWithShape="0">
                    <a:schemeClr val="bg1">
                      <a:alpha val="9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solidFill>
                  <a:srgbClr val="1F497D"/>
                </a:solidFill>
                <a:effectLst/>
                <a:latin typeface="Arial"/>
                <a:ea typeface="MS Mincho"/>
                <a:cs typeface="Times New Roman"/>
              </a:rPr>
              <a:t> 5.1 Seguimiento </a:t>
            </a:r>
            <a:endParaRPr lang="es-MX" sz="1800" dirty="0"/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457199" y="602436"/>
            <a:ext cx="3191692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effectLst>
                  <a:outerShdw dist="38100" dir="2700000" algn="tl" rotWithShape="0">
                    <a:schemeClr val="bg1">
                      <a:alpha val="9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1F497D"/>
                </a:solidFill>
                <a:effectLst/>
                <a:latin typeface="Arial"/>
                <a:ea typeface="MS Mincho"/>
                <a:cs typeface="Times New Roman"/>
              </a:rPr>
              <a:t> 5.- </a:t>
            </a:r>
            <a:r>
              <a:rPr lang="es-MX" sz="2200" dirty="0" smtClean="0">
                <a:solidFill>
                  <a:srgbClr val="1F497D"/>
                </a:solidFill>
                <a:effectLst/>
                <a:latin typeface="Arial"/>
                <a:ea typeface="MS Mincho"/>
                <a:cs typeface="Times New Roman"/>
              </a:rPr>
              <a:t>Rol Usuario</a:t>
            </a:r>
            <a:endParaRPr lang="es-MX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151" y="2298640"/>
            <a:ext cx="406876" cy="40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21 Conector recto de flecha"/>
          <p:cNvCxnSpPr/>
          <p:nvPr/>
        </p:nvCxnSpPr>
        <p:spPr>
          <a:xfrm>
            <a:off x="1393574" y="2498577"/>
            <a:ext cx="730645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3" name="Grupo 12"/>
          <p:cNvGrpSpPr/>
          <p:nvPr/>
        </p:nvGrpSpPr>
        <p:grpSpPr>
          <a:xfrm>
            <a:off x="2174277" y="1848484"/>
            <a:ext cx="5153026" cy="1444626"/>
            <a:chOff x="0" y="0"/>
            <a:chExt cx="5153234" cy="1444946"/>
          </a:xfrm>
        </p:grpSpPr>
        <p:pic>
          <p:nvPicPr>
            <p:cNvPr id="14" name="Imagen 13" descr="Texto alternativo generado por el equipo:&#10;Seguim iento &#10;Listado &#10;Consulta 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" r="1585" b="2549"/>
            <a:stretch/>
          </p:blipFill>
          <p:spPr bwMode="auto">
            <a:xfrm>
              <a:off x="0" y="542611"/>
              <a:ext cx="1923415" cy="9023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0726"/>
              <a:ext cx="1931670" cy="391795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259" y="0"/>
              <a:ext cx="3228975" cy="1438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24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7647" y="4240306"/>
            <a:ext cx="8513624" cy="918220"/>
          </a:xfrm>
        </p:spPr>
        <p:txBody>
          <a:bodyPr/>
          <a:lstStyle/>
          <a:p>
            <a:r>
              <a:rPr lang="es-MX" dirty="0" smtClean="0"/>
              <a:t>1) Ingrese </a:t>
            </a:r>
            <a:r>
              <a:rPr lang="es-MX" dirty="0"/>
              <a:t>el folio de expediente y año y de clic en la opción de “buscar”.  2) Utilizando las listas desplegables, elija  la </a:t>
            </a:r>
            <a:r>
              <a:rPr lang="es-MX" dirty="0" smtClean="0"/>
              <a:t>clasificación 3) Gestione los registros del detalle de formato( agregar, modificar o eliminar).  </a:t>
            </a:r>
            <a:r>
              <a:rPr lang="es-MX" dirty="0"/>
              <a:t>4</a:t>
            </a:r>
            <a:r>
              <a:rPr lang="es-MX" dirty="0" smtClean="0"/>
              <a:t>) </a:t>
            </a:r>
            <a:r>
              <a:rPr lang="es-MX" dirty="0"/>
              <a:t>De un clic para seleccionar código del empleado universitario que entregó y de quien recibió. </a:t>
            </a:r>
            <a:r>
              <a:rPr lang="es-MX" dirty="0" smtClean="0"/>
              <a:t>5) </a:t>
            </a:r>
            <a:r>
              <a:rPr lang="es-MX" dirty="0"/>
              <a:t>De clic en el botón de “guardar”.  </a:t>
            </a:r>
          </a:p>
          <a:p>
            <a:endParaRPr lang="es-MX" dirty="0"/>
          </a:p>
        </p:txBody>
      </p:sp>
      <p:grpSp>
        <p:nvGrpSpPr>
          <p:cNvPr id="4" name="Grupo 3"/>
          <p:cNvGrpSpPr/>
          <p:nvPr/>
        </p:nvGrpSpPr>
        <p:grpSpPr>
          <a:xfrm>
            <a:off x="1882587" y="589859"/>
            <a:ext cx="5495477" cy="3542870"/>
            <a:chOff x="0" y="0"/>
            <a:chExt cx="5612130" cy="387457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12130" cy="262382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" y="2631882"/>
              <a:ext cx="5595620" cy="1242695"/>
            </a:xfrm>
            <a:prstGeom prst="rect">
              <a:avLst/>
            </a:prstGeom>
          </p:spPr>
        </p:pic>
      </p:grpSp>
      <p:sp>
        <p:nvSpPr>
          <p:cNvPr id="7" name="Abrir llave 6"/>
          <p:cNvSpPr/>
          <p:nvPr/>
        </p:nvSpPr>
        <p:spPr>
          <a:xfrm>
            <a:off x="1798054" y="1213309"/>
            <a:ext cx="60512" cy="361146"/>
          </a:xfrm>
          <a:prstGeom prst="leftBrace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98" y="1195891"/>
            <a:ext cx="406876" cy="40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26 Imagen" descr="C:\Documents and Settings\2206021\Configuración local\Temp\Rar$DI00.047\num_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98" y="1886941"/>
            <a:ext cx="3962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16" y="2847236"/>
            <a:ext cx="400658" cy="40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59" y="2291486"/>
            <a:ext cx="400658" cy="400658"/>
          </a:xfrm>
          <a:prstGeom prst="rect">
            <a:avLst/>
          </a:prstGeom>
        </p:spPr>
      </p:pic>
      <p:cxnSp>
        <p:nvCxnSpPr>
          <p:cNvPr id="12" name="21 Conector recto de flecha"/>
          <p:cNvCxnSpPr/>
          <p:nvPr/>
        </p:nvCxnSpPr>
        <p:spPr>
          <a:xfrm>
            <a:off x="1366274" y="1398121"/>
            <a:ext cx="388235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21 Conector recto de flecha"/>
          <p:cNvCxnSpPr/>
          <p:nvPr/>
        </p:nvCxnSpPr>
        <p:spPr>
          <a:xfrm flipH="1">
            <a:off x="5389828" y="4022014"/>
            <a:ext cx="2686782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21 Conector recto de flecha"/>
          <p:cNvCxnSpPr>
            <a:stCxn id="9" idx="3"/>
          </p:cNvCxnSpPr>
          <p:nvPr/>
        </p:nvCxnSpPr>
        <p:spPr>
          <a:xfrm>
            <a:off x="1355638" y="2085061"/>
            <a:ext cx="1992602" cy="25190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21 Conector recto de flecha"/>
          <p:cNvCxnSpPr>
            <a:stCxn id="11" idx="1"/>
          </p:cNvCxnSpPr>
          <p:nvPr/>
        </p:nvCxnSpPr>
        <p:spPr>
          <a:xfrm flipH="1">
            <a:off x="6547941" y="2491815"/>
            <a:ext cx="881518" cy="57968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21 Conector recto de flecha"/>
          <p:cNvCxnSpPr>
            <a:stCxn id="11" idx="1"/>
          </p:cNvCxnSpPr>
          <p:nvPr/>
        </p:nvCxnSpPr>
        <p:spPr>
          <a:xfrm flipH="1">
            <a:off x="4215413" y="2491815"/>
            <a:ext cx="3214046" cy="63008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8" name="Imagen 17" descr="C:\Documents and Settings\2206021\Escritorio\recibo nomina jesus guerrero\numero 1, 2, 3\num_5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40" y="3794428"/>
            <a:ext cx="400446" cy="3920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21 Conector recto de flecha"/>
          <p:cNvCxnSpPr>
            <a:stCxn id="10" idx="3"/>
          </p:cNvCxnSpPr>
          <p:nvPr/>
        </p:nvCxnSpPr>
        <p:spPr>
          <a:xfrm flipV="1">
            <a:off x="1366274" y="2528218"/>
            <a:ext cx="1547255" cy="51934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476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584221" y="4616515"/>
            <a:ext cx="1485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tx1">
                    <a:tint val="75000"/>
                  </a:schemeClr>
                </a:solidFill>
              </a:rPr>
              <a:t>Versión </a:t>
            </a:r>
            <a:r>
              <a:rPr lang="es-ES" sz="1100" dirty="0" smtClean="0">
                <a:solidFill>
                  <a:schemeClr val="tx1">
                    <a:tint val="75000"/>
                  </a:schemeClr>
                </a:solidFill>
              </a:rPr>
              <a:t>1</a:t>
            </a:r>
          </a:p>
          <a:p>
            <a:pPr algn="ctr"/>
            <a:r>
              <a:rPr lang="es-ES" sz="1100" dirty="0" smtClean="0">
                <a:solidFill>
                  <a:schemeClr val="tx1">
                    <a:tint val="75000"/>
                  </a:schemeClr>
                </a:solidFill>
              </a:rPr>
              <a:t>Febrero 2016</a:t>
            </a:r>
            <a:endParaRPr lang="es-ES" sz="11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3752906"/>
            <a:ext cx="904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Para dudas sobre el </a:t>
            </a:r>
            <a:r>
              <a:rPr lang="es-ES_tradnl" sz="1400" b="1" dirty="0" smtClean="0"/>
              <a:t>funcionamiento del </a:t>
            </a:r>
            <a:r>
              <a:rPr lang="es-ES_tradnl" sz="1400" b="1" dirty="0"/>
              <a:t>S</a:t>
            </a:r>
            <a:r>
              <a:rPr lang="es-ES_tradnl" sz="1400" b="1" dirty="0" smtClean="0"/>
              <a:t>istema Entrega-Recepción reportarlas </a:t>
            </a:r>
            <a:r>
              <a:rPr lang="es-ES_tradnl" sz="1400" b="1" dirty="0"/>
              <a:t>a: </a:t>
            </a:r>
            <a:endParaRPr lang="es-ES_tradnl" sz="1400" b="1" dirty="0" smtClean="0"/>
          </a:p>
          <a:p>
            <a:pPr algn="ctr"/>
            <a:r>
              <a:rPr lang="es-ES_tradnl" sz="1400" b="1" dirty="0" smtClean="0"/>
              <a:t>Service </a:t>
            </a:r>
            <a:r>
              <a:rPr lang="es-ES_tradnl" sz="1400" b="1" dirty="0"/>
              <a:t>Desk; teléfono: 3134 2221 extensión: </a:t>
            </a:r>
            <a:r>
              <a:rPr lang="es-ES_tradnl" sz="1400" b="1" dirty="0" smtClean="0"/>
              <a:t>12221 o correo: </a:t>
            </a:r>
            <a:r>
              <a:rPr lang="es-ES_tradnl" sz="1400" dirty="0" smtClean="0">
                <a:hlinkClick r:id="rId3"/>
              </a:rPr>
              <a:t>servicedesk@cgti.udg.mx</a:t>
            </a:r>
            <a:endParaRPr lang="es-ES" sz="14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plantilla2015.potx</Template>
  <TotalTime>6407</TotalTime>
  <Words>240</Words>
  <Application>Microsoft Office PowerPoint</Application>
  <PresentationFormat>Presentación en pantalla (16:9)</PresentationFormat>
  <Paragraphs>37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MS Mincho</vt:lpstr>
      <vt:lpstr>Arial</vt:lpstr>
      <vt:lpstr>Calibri</vt:lpstr>
      <vt:lpstr>Cambria</vt:lpstr>
      <vt:lpstr>Times New Roman</vt:lpstr>
      <vt:lpstr>plantilla2015</vt:lpstr>
      <vt:lpstr>Presentación de PowerPoint</vt:lpstr>
      <vt:lpstr> 1. Objetivo, requerimiento e ingreso al Sistema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UDG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De León</dc:creator>
  <cp:lastModifiedBy>Adriana Fierros</cp:lastModifiedBy>
  <cp:revision>549</cp:revision>
  <cp:lastPrinted>2016-01-29T16:05:32Z</cp:lastPrinted>
  <dcterms:created xsi:type="dcterms:W3CDTF">2015-02-06T14:26:22Z</dcterms:created>
  <dcterms:modified xsi:type="dcterms:W3CDTF">2016-02-11T17:40:06Z</dcterms:modified>
</cp:coreProperties>
</file>